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9"/>
  </p:handoutMasterIdLst>
  <p:sldIdLst>
    <p:sldId id="264" r:id="rId4"/>
    <p:sldId id="265" r:id="rId6"/>
    <p:sldId id="266" r:id="rId7"/>
    <p:sldId id="271" r:id="rId8"/>
    <p:sldId id="267" r:id="rId9"/>
    <p:sldId id="272" r:id="rId10"/>
    <p:sldId id="282" r:id="rId11"/>
    <p:sldId id="273" r:id="rId12"/>
    <p:sldId id="275" r:id="rId13"/>
    <p:sldId id="276" r:id="rId14"/>
    <p:sldId id="286" r:id="rId15"/>
    <p:sldId id="283" r:id="rId16"/>
    <p:sldId id="278" r:id="rId17"/>
    <p:sldId id="284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73047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bg2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bg2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bg2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bg2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solidFill>
                  <a:schemeClr val="bg1"/>
                </a:solidFill>
                <a:latin typeface="Arial" panose="020B060402020209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Microsoft YaHei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0650"/>
            <a:ext cx="12192000" cy="387350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90204" pitchFamily="34" charset="0"/>
                <a:ea typeface="Microsoft YaHei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Microsoft YaHei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  <a:lvl2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2pPr>
            <a:lvl3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3pPr>
            <a:lvl4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4pPr>
            <a:lvl5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Microsoft YaHei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Microsoft YaHei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Microsoft YaHei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90204" pitchFamily="34" charset="0"/>
                <a:ea typeface="Microsoft YaHei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Microsoft YaHei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</a:defRPr>
            </a:lvl1pPr>
            <a:lvl2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</a:defRPr>
            </a:lvl2pPr>
            <a:lvl3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</a:defRPr>
            </a:lvl3pPr>
            <a:lvl4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</a:defRPr>
            </a:lvl4pPr>
            <a:lvl5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bg2">
              <a:alpha val="10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3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30000"/>
                </a:schemeClr>
              </a:gs>
              <a:gs pos="100000">
                <a:schemeClr val="bg2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Microsoft YaHei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9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>
            <a:off x="9727002" y="12667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8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7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01788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90204" pitchFamily="34" charset="0"/>
                <a:ea typeface="Microsoft YaHe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9525"/>
            <a:ext cx="12192000" cy="26638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5240" y="5301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-994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6661"/>
            <a:ext cx="12192000" cy="1828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400" y="1382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90204" pitchFamily="34" charset="0"/>
                <a:ea typeface="Microsoft YaHei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bg1"/>
          </a:solidFill>
          <a:uFillTx/>
          <a:latin typeface="Arial" panose="020B0604020202090204" pitchFamily="34" charset="0"/>
          <a:ea typeface="Microsoft YaHei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90204" pitchFamily="34" charset="0"/>
          <a:ea typeface="Microsoft YaHei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90204" pitchFamily="34" charset="0"/>
          <a:ea typeface="Microsoft YaHei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90204" pitchFamily="34" charset="0"/>
          <a:ea typeface="Microsoft YaHei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90204" pitchFamily="34" charset="0"/>
          <a:ea typeface="Microsoft YaHei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90204" pitchFamily="34" charset="0"/>
          <a:ea typeface="Microsoft YaHe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1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4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8.xml"/><Relationship Id="rId4" Type="http://schemas.openxmlformats.org/officeDocument/2006/relationships/image" Target="../media/image1.jpeg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46.xml"/><Relationship Id="rId5" Type="http://schemas.openxmlformats.org/officeDocument/2006/relationships/image" Target="../media/image2.jpeg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5730" y="1644015"/>
            <a:ext cx="13356590" cy="1096645"/>
          </a:xfrm>
        </p:spPr>
        <p:txBody>
          <a:bodyPr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800">
                <a:solidFill>
                  <a:schemeClr val="lt1"/>
                </a:solidFill>
              </a:rPr>
              <a:t>Creative Sound walk Workshop</a:t>
            </a:r>
            <a:endParaRPr lang="en-US" altLang="zh-CN" sz="4800">
              <a:solidFill>
                <a:schemeClr val="lt1"/>
              </a:solidFill>
            </a:endParaRPr>
          </a:p>
        </p:txBody>
      </p:sp>
      <p:sp>
        <p:nvSpPr>
          <p:cNvPr id="15" name="副标题 1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97710" y="4605655"/>
            <a:ext cx="3444875" cy="1955800"/>
          </a:xfrm>
        </p:spPr>
        <p:txBody>
          <a:bodyPr>
            <a:noAutofit/>
          </a:bodyPr>
          <a:p>
            <a:pPr lvl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lang="en-US" altLang="zh-CN" sz="1400">
                <a:solidFill>
                  <a:schemeClr val="lt1">
                    <a:lumMod val="85000"/>
                  </a:schemeClr>
                </a:solidFill>
              </a:rPr>
              <a:t>GUI Ren</a:t>
            </a:r>
            <a:endParaRPr lang="en-US" altLang="zh-CN" sz="1400">
              <a:solidFill>
                <a:schemeClr val="lt1">
                  <a:lumMod val="85000"/>
                </a:schemeClr>
              </a:solidFill>
            </a:endParaRPr>
          </a:p>
          <a:p>
            <a:pPr lvl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lang="en-US" altLang="zh-CN" sz="1400">
                <a:solidFill>
                  <a:schemeClr val="lt1">
                    <a:lumMod val="85000"/>
                  </a:schemeClr>
                </a:solidFill>
              </a:rPr>
              <a:t>School of Creative Media</a:t>
            </a:r>
            <a:endParaRPr lang="en-US" altLang="zh-CN" sz="1400">
              <a:solidFill>
                <a:schemeClr val="lt1">
                  <a:lumMod val="85000"/>
                </a:schemeClr>
              </a:solidFill>
            </a:endParaRPr>
          </a:p>
          <a:p>
            <a:pPr lvl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lang="en-US" altLang="zh-CN" sz="1400">
                <a:solidFill>
                  <a:schemeClr val="lt1">
                    <a:lumMod val="85000"/>
                  </a:schemeClr>
                </a:solidFill>
              </a:rPr>
              <a:t>City University of Hong Kong</a:t>
            </a:r>
            <a:endParaRPr lang="en-US" altLang="zh-CN" sz="1400">
              <a:solidFill>
                <a:schemeClr val="lt1">
                  <a:lumMod val="85000"/>
                </a:schemeClr>
              </a:solidFill>
            </a:endParaRPr>
          </a:p>
          <a:p>
            <a:pPr lvl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lang="en-US" altLang="zh-CN" sz="1400">
                <a:solidFill>
                  <a:schemeClr val="lt1">
                    <a:lumMod val="85000"/>
                  </a:schemeClr>
                </a:solidFill>
              </a:rPr>
              <a:t>2023.11.29 </a:t>
            </a:r>
            <a:endParaRPr lang="en-US" altLang="zh-CN" sz="1400">
              <a:solidFill>
                <a:schemeClr val="lt1">
                  <a:lumMod val="8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Sound walk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64435" y="952500"/>
            <a:ext cx="7261860" cy="53886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785" y="2780665"/>
            <a:ext cx="10852150" cy="1480820"/>
          </a:xfrm>
        </p:spPr>
        <p:txBody>
          <a:bodyPr/>
          <a:p>
            <a:pPr marL="0" indent="0" algn="ctr">
              <a:buNone/>
            </a:pPr>
            <a:r>
              <a:rPr lang="en-US" altLang="zh-CN" sz="4400"/>
              <a:t>Your sound </a:t>
            </a:r>
            <a:r>
              <a:rPr lang="en-US" altLang="zh-CN" sz="4400"/>
              <a:t>story?</a:t>
            </a:r>
            <a:endParaRPr lang="en-US" altLang="zh-CN" sz="44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785" y="2780665"/>
            <a:ext cx="10852150" cy="1480820"/>
          </a:xfrm>
        </p:spPr>
        <p:txBody>
          <a:bodyPr/>
          <a:p>
            <a:pPr marL="0" indent="0" algn="ctr">
              <a:buNone/>
            </a:pPr>
            <a:r>
              <a:rPr lang="en-US" altLang="zh-CN" sz="4400"/>
              <a:t>Let’s go for a sound walk!</a:t>
            </a:r>
            <a:endParaRPr lang="en-US" altLang="zh-CN" sz="440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/private/var/folders/fg/d75kqksx72338k66nyh3y4xh0000gn/T/com.kingsoft.wpsoffice.mac/picturecompress_20231129023300/output_1.pngoutput_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78660" y="0"/>
            <a:ext cx="82353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After sound walk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altLang="zh-CN" sz="2800"/>
          </a:p>
          <a:p>
            <a:r>
              <a:rPr lang="en-US" altLang="zh-CN" sz="2800"/>
              <a:t>What do you hear</a:t>
            </a:r>
            <a:r>
              <a:rPr sz="2800"/>
              <a:t>？</a:t>
            </a:r>
            <a:endParaRPr sz="2800"/>
          </a:p>
          <a:p>
            <a:r>
              <a:rPr lang="en-US" altLang="zh-CN" sz="2800"/>
              <a:t>Which kind of sounds will attract your attention?</a:t>
            </a:r>
            <a:endParaRPr lang="en-US" altLang="zh-CN" sz="2800"/>
          </a:p>
          <a:p>
            <a:r>
              <a:rPr lang="en-US" altLang="zh-CN" sz="2800"/>
              <a:t>What’s the difference before the previous walk experience?</a:t>
            </a:r>
            <a:endParaRPr lang="en-US" altLang="zh-CN" sz="2800"/>
          </a:p>
          <a:p>
            <a:r>
              <a:rPr lang="en-US" altLang="zh-CN" sz="2800"/>
              <a:t>Do you have a sound preference?</a:t>
            </a:r>
            <a:endParaRPr lang="en-US" altLang="zh-CN" sz="2800"/>
          </a:p>
          <a:p>
            <a:r>
              <a:rPr lang="en-US" altLang="zh-CN" sz="2800"/>
              <a:t>How do your groups engaged </a:t>
            </a:r>
            <a:r>
              <a:rPr lang="en-US" altLang="zh-CN" sz="2800"/>
              <a:t>with the environment?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任意形状 8"/>
          <p:cNvSpPr/>
          <p:nvPr userDrawn="1">
            <p:custDataLst>
              <p:tags r:id="rId1"/>
            </p:custDataLst>
          </p:nvPr>
        </p:nvSpPr>
        <p:spPr>
          <a:xfrm>
            <a:off x="9727002" y="12667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272B3A"/>
              </a:gs>
              <a:gs pos="98000">
                <a:srgbClr val="0F14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Microsoft YaHei" charset="0"/>
              <a:cs typeface="Microsoft YaHei" charset="0"/>
            </a:endParaRPr>
          </a:p>
        </p:txBody>
      </p:sp>
      <p:sp>
        <p:nvSpPr>
          <p:cNvPr id="7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0" y="501788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272B3A"/>
              </a:gs>
              <a:gs pos="100000">
                <a:srgbClr val="0F14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Microsoft YaHei" charset="0"/>
              <a:cs typeface="Microsoft YaHei" charset="0"/>
            </a:endParaRPr>
          </a:p>
        </p:txBody>
      </p:sp>
      <p:sp>
        <p:nvSpPr>
          <p:cNvPr id="2" name="标题 1"/>
          <p:cNvSpPr/>
          <p:nvPr>
            <p:ph type="ctrTitle" idx="4294967295"/>
          </p:nvPr>
        </p:nvSpPr>
        <p:spPr>
          <a:xfrm>
            <a:off x="342265" y="3164840"/>
            <a:ext cx="10215880" cy="906780"/>
          </a:xfrm>
          <a:noFill/>
          <a:ln>
            <a:noFill/>
          </a:ln>
        </p:spPr>
        <p:txBody>
          <a:bodyPr vert="horz" wrap="square" lIns="0" tIns="38100" rIns="635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800" b="1" i="0" u="none" strike="noStrike" kern="1200" cap="none" spc="3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雅酷黑 85W" panose="020B0904020202020204" charset="-122"/>
                <a:cs typeface="+mn-cs"/>
              </a:defRPr>
            </a:lvl1pPr>
          </a:lstStyle>
          <a:p>
            <a:pPr lvl="0" algn="l"/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Deep listening exercise</a:t>
            </a:r>
            <a:endParaRPr lang="en-US" altLang="zh-CN"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02" y="12667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272B3A"/>
              </a:gs>
              <a:gs pos="98000">
                <a:srgbClr val="0F14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Microsoft YaHei" charset="0"/>
              <a:cs typeface="Microsoft YaHei" charset="0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0" y="501788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272B3A"/>
              </a:gs>
              <a:gs pos="100000">
                <a:srgbClr val="0F14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Microsoft YaHei" charset="0"/>
              <a:cs typeface="Microsoft YaHei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T</a:t>
            </a: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he three listening mode</a:t>
            </a:r>
            <a:endParaRPr lang="en-US" altLang="zh-CN"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669925" y="990600"/>
            <a:ext cx="8316595" cy="5350510"/>
          </a:xfrm>
        </p:spPr>
        <p:txBody>
          <a:bodyPr vert="horz" wrap="square" lIns="90170" tIns="46990" rIns="90170" bIns="46990" rtlCol="0">
            <a:normAutofit lnSpcReduction="1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lvl="0" algn="l">
              <a:buClrTx/>
              <a:buSzTx/>
            </a:pP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Causal listening</a:t>
            </a: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 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因果聆听</a:t>
            </a: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marL="0" lvl="0" indent="0" algn="l">
              <a:buClrTx/>
              <a:buSzTx/>
              <a:buNone/>
            </a:pP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“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gather information about its cause (or source) ... but also the most easily influenced and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 deceptive mode of listening.</a:t>
            </a: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”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 (Chion 1994, 25-26)</a:t>
            </a: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lvl="0" algn="l">
              <a:buClrTx/>
              <a:buSzTx/>
            </a:pP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lvl="0" algn="l">
              <a:buClrTx/>
              <a:buSzTx/>
            </a:pP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Semantic listening</a:t>
            </a: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 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语义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聆听</a:t>
            </a: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marL="0" lvl="0" indent="0" algn="l">
              <a:buClrTx/>
              <a:buSzTx/>
              <a:buNone/>
            </a:pP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“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a code or a language to interpret a message</a:t>
            </a: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”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 (Chion 1994, 28)</a:t>
            </a: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lvl="0" algn="l">
              <a:buClrTx/>
              <a:buSzTx/>
            </a:pP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lvl="0" algn="l">
              <a:buClrTx/>
              <a:buSzTx/>
            </a:pP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Reduced listening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 还原聆听</a:t>
            </a: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marL="0" lvl="0" indent="0" algn="l">
              <a:buClrTx/>
              <a:buSzTx/>
              <a:buNone/>
            </a:pP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“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focus on the traits of the sound itself, independent of its cause and of its meaning</a:t>
            </a: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”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 (Pierre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 </a:t>
            </a: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Schaeffer)</a:t>
            </a: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marL="0" lvl="0" indent="0" algn="l">
              <a:buClrTx/>
              <a:buSzTx/>
              <a:buNone/>
            </a:pP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Chion, Michel. 1994. Audio-Vision: Sound on Screen.</a:t>
            </a: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070" y="1801495"/>
            <a:ext cx="2453005" cy="37280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任意形状 8"/>
          <p:cNvSpPr/>
          <p:nvPr userDrawn="1">
            <p:custDataLst>
              <p:tags r:id="rId1"/>
            </p:custDataLst>
          </p:nvPr>
        </p:nvSpPr>
        <p:spPr>
          <a:xfrm>
            <a:off x="9727002" y="12667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272B3A"/>
              </a:gs>
              <a:gs pos="98000">
                <a:srgbClr val="0F14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Microsoft YaHei" charset="0"/>
              <a:cs typeface="Microsoft YaHei" charset="0"/>
            </a:endParaRPr>
          </a:p>
        </p:txBody>
      </p:sp>
      <p:sp>
        <p:nvSpPr>
          <p:cNvPr id="7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0" y="501788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272B3A"/>
              </a:gs>
              <a:gs pos="100000">
                <a:srgbClr val="0F14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Microsoft YaHei" charset="0"/>
              <a:cs typeface="Microsoft YaHei" charset="0"/>
            </a:endParaRPr>
          </a:p>
        </p:txBody>
      </p:sp>
      <p:sp>
        <p:nvSpPr>
          <p:cNvPr id="2" name="标题 1"/>
          <p:cNvSpPr/>
          <p:nvPr>
            <p:ph type="ctrTitle" idx="4294967295"/>
          </p:nvPr>
        </p:nvSpPr>
        <p:spPr>
          <a:xfrm>
            <a:off x="342265" y="3164840"/>
            <a:ext cx="10215880" cy="906780"/>
          </a:xfrm>
          <a:noFill/>
          <a:ln>
            <a:noFill/>
          </a:ln>
        </p:spPr>
        <p:txBody>
          <a:bodyPr vert="horz" wrap="square" lIns="0" tIns="38100" rIns="635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800" b="1" i="0" u="none" strike="noStrike" kern="1200" cap="none" spc="3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雅酷黑 85W" panose="020B0904020202020204" charset="-122"/>
                <a:cs typeface="+mn-cs"/>
              </a:defRPr>
            </a:lvl1pPr>
          </a:lstStyle>
          <a:p>
            <a:pPr lvl="0" algn="l"/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Sound </a:t>
            </a:r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walk</a:t>
            </a:r>
            <a:endParaRPr lang="en-US" altLang="zh-CN"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02" y="12667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272B3A"/>
              </a:gs>
              <a:gs pos="98000">
                <a:srgbClr val="0F14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Microsoft YaHei" charset="0"/>
              <a:cs typeface="Microsoft YaHei" charset="0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0" y="501788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272B3A"/>
              </a:gs>
              <a:gs pos="100000">
                <a:srgbClr val="0F142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Microsoft YaHei" charset="0"/>
              <a:cs typeface="Microsoft YaHei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Pierre Schaeffer</a:t>
            </a:r>
            <a:endParaRPr lang="en-US" altLang="zh-CN"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  <a:p>
            <a:pPr marL="0" lvl="0" indent="0" algn="l">
              <a:buClrTx/>
              <a:buSzTx/>
              <a:buNone/>
            </a:pPr>
            <a:endParaRPr>
              <a:solidFill>
                <a:schemeClr val="lt1"/>
              </a:solidFill>
              <a:latin typeface="Microsoft YaHei" charset="0"/>
              <a:cs typeface="Microsoft YaHei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84860" y="1400175"/>
            <a:ext cx="7098665" cy="3102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chemeClr val="lt1"/>
                </a:solidFill>
                <a:latin typeface="Microsoft YaHei" charset="0"/>
                <a:cs typeface="Microsoft YaHei" charset="0"/>
              </a:rPr>
              <a:t> </a:t>
            </a:r>
            <a:endParaRPr lang="en-US" altLang="zh-CN" b="1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endParaRPr lang="en-US" altLang="zh-CN" b="1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endParaRPr lang="en-US" altLang="zh-CN" b="1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r>
              <a:rPr lang="zh-CN" altLang="en-US">
                <a:solidFill>
                  <a:schemeClr val="lt1"/>
                </a:solidFill>
                <a:latin typeface="Microsoft YaHei" charset="0"/>
                <a:cs typeface="Microsoft YaHei" charset="0"/>
                <a:sym typeface="+mn-ea"/>
              </a:rPr>
              <a:t>concrete music</a:t>
            </a:r>
            <a:endParaRPr lang="zh-CN" altLang="en-US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endParaRPr lang="zh-CN" altLang="en-US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r>
              <a:rPr lang="zh-CN" altLang="en-US">
                <a:solidFill>
                  <a:schemeClr val="lt1"/>
                </a:solidFill>
                <a:latin typeface="Microsoft YaHei" charset="0"/>
                <a:cs typeface="Microsoft YaHei" charset="0"/>
              </a:rPr>
              <a:t>sound object</a:t>
            </a:r>
            <a:endParaRPr lang="zh-CN" altLang="en-US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endParaRPr lang="zh-CN" altLang="en-US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r>
              <a:rPr lang="zh-CN" altLang="en-US">
                <a:solidFill>
                  <a:schemeClr val="lt1"/>
                </a:solidFill>
                <a:latin typeface="Microsoft YaHei" charset="0"/>
                <a:cs typeface="Microsoft YaHei" charset="0"/>
              </a:rPr>
              <a:t>Acousmatic</a:t>
            </a:r>
            <a:endParaRPr lang="zh-CN" altLang="en-US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endParaRPr lang="zh-CN" altLang="en-US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endParaRPr lang="en-US" altLang="zh-CN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endParaRPr lang="en-US" altLang="zh-CN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endParaRPr lang="en-US" altLang="zh-CN">
              <a:solidFill>
                <a:schemeClr val="lt1"/>
              </a:solidFill>
              <a:latin typeface="Microsoft YaHei" charset="0"/>
              <a:cs typeface="Microsoft YaHei" charset="0"/>
            </a:endParaRPr>
          </a:p>
          <a:p>
            <a:r>
              <a:rPr lang="en-US" altLang="zh-CN">
                <a:solidFill>
                  <a:schemeClr val="lt1"/>
                </a:solidFill>
                <a:latin typeface="Microsoft YaHei" charset="0"/>
                <a:cs typeface="Microsoft YaHei" charset="0"/>
              </a:rPr>
              <a:t>clashing?....</a:t>
            </a:r>
            <a:r>
              <a:rPr lang="zh-CN" altLang="en-US">
                <a:solidFill>
                  <a:schemeClr val="lt1"/>
                </a:solidFill>
                <a:latin typeface="Microsoft YaHei" charset="0"/>
                <a:cs typeface="Microsoft YaHei" charset="0"/>
              </a:rPr>
              <a:t> </a:t>
            </a:r>
            <a:endParaRPr lang="zh-CN" altLang="en-US">
              <a:solidFill>
                <a:schemeClr val="lt1"/>
              </a:solidFill>
              <a:latin typeface="Microsoft YaHei" charset="0"/>
              <a:cs typeface="Microsoft YaHei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95" y="1565910"/>
            <a:ext cx="3848735" cy="38862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World Soundscape P</a:t>
            </a:r>
            <a:r>
              <a:rPr lang="en-US" altLang="zh-CN"/>
              <a:t>roject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7388860" y="3788410"/>
            <a:ext cx="3782695" cy="22466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88860" y="6035040"/>
            <a:ext cx="4034790" cy="588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The World Soundscape Project</a:t>
            </a:r>
            <a:endParaRPr lang="zh-CN" altLang="en-US" sz="14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algn="ctr"/>
            <a:r>
              <a:rPr lang="zh-CN" altLang="en-US" sz="1400">
                <a:solidFill>
                  <a:schemeClr val="bg1"/>
                </a:solidFill>
                <a:sym typeface="+mn-ea"/>
              </a:rPr>
              <a:t> https://www.sfu.ca/~truax/wsp.h 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1945" y="2407920"/>
            <a:ext cx="58153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 “</a:t>
            </a:r>
            <a:r>
              <a:rPr lang="en-US" altLang="zh-CN">
                <a:solidFill>
                  <a:schemeClr val="bg1"/>
                </a:solidFill>
              </a:rPr>
              <a:t>S</a:t>
            </a:r>
            <a:r>
              <a:rPr lang="zh-CN" altLang="en-US">
                <a:solidFill>
                  <a:schemeClr val="bg1"/>
                </a:solidFill>
              </a:rPr>
              <a:t>oundscape, that is, sound environment. Specifically, any composition as a sound environment is regarded as it. The scope of research" (Schafer, 1977).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“</a:t>
            </a:r>
            <a:r>
              <a:rPr lang="en-US" altLang="zh-CN">
                <a:solidFill>
                  <a:schemeClr val="bg1"/>
                </a:solidFill>
              </a:rPr>
              <a:t>A</a:t>
            </a:r>
            <a:r>
              <a:rPr lang="zh-CN" altLang="en-US">
                <a:solidFill>
                  <a:schemeClr val="bg1"/>
                </a:solidFill>
              </a:rPr>
              <a:t>n acoustic environment as perceived or experienced and/or understood by a person or people in context”</a:t>
            </a:r>
            <a:r>
              <a:rPr lang="en-US" altLang="zh-CN">
                <a:solidFill>
                  <a:schemeClr val="bg1"/>
                </a:solidFill>
              </a:rPr>
              <a:t>(ISO 12913–1, 2014)</a:t>
            </a: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95" y="222885"/>
            <a:ext cx="3291840" cy="2911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47990" y="3300730"/>
            <a:ext cx="2043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R. Murray Schafer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Soundscape studies</a:t>
            </a:r>
            <a:endParaRPr lang="en-US" altLang="zh-CN"/>
          </a:p>
        </p:txBody>
      </p:sp>
      <p:pic>
        <p:nvPicPr>
          <p:cNvPr id="4" name="图片 2" descr="截屏2021-09-14下午9.18.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2010" y="1454150"/>
            <a:ext cx="7233920" cy="4714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Sound W</a:t>
            </a:r>
            <a:r>
              <a:rPr lang="en-US" altLang="zh-CN"/>
              <a:t>alk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Listening Walk &amp; Sound W</a:t>
            </a:r>
            <a:r>
              <a:rPr lang="en-US" altLang="zh-CN"/>
              <a:t>alk</a:t>
            </a:r>
            <a:endParaRPr lang="en-US" altLang="zh-CN"/>
          </a:p>
          <a:p>
            <a:pPr marL="0" indent="0">
              <a:buNone/>
            </a:pPr>
            <a:r>
              <a:t>“</a:t>
            </a:r>
            <a:r>
              <a:rPr lang="en-US" altLang="zh-CN"/>
              <a:t>The sound walk is an exploration of the soundscape of a given area using a score as a guide</a:t>
            </a:r>
            <a:r>
              <a:t>”</a:t>
            </a:r>
          </a:p>
          <a:p/>
          <a:p>
            <a:pPr marL="0" indent="0">
              <a:buNone/>
            </a:pPr>
            <a:r>
              <a:rPr b="1">
                <a:latin typeface="Arial Bold" panose="020B0604020202090204" charset="0"/>
                <a:cs typeface="Arial Bold" panose="020B0604020202090204" charset="0"/>
              </a:rPr>
              <a:t>Hildegard Westerkamp</a:t>
            </a:r>
            <a:r>
              <a:rPr lang="en-US" altLang="zh-CN"/>
              <a:t> -</a:t>
            </a:r>
            <a:r>
              <a:t> a co-founder of WSP</a:t>
            </a:r>
          </a:p>
          <a:p>
            <a:pPr marL="0" indent="0">
              <a:buNone/>
            </a:pPr>
            <a:r>
              <a:t> </a:t>
            </a:r>
            <a:r>
              <a:rPr lang="en-US" altLang="zh-CN"/>
              <a:t>S</a:t>
            </a:r>
            <a:r>
              <a:t>ound walk is “any excursion whose main purpose is listening to the</a:t>
            </a:r>
            <a:r>
              <a:rPr lang="en-US" altLang="zh-CN"/>
              <a:t> </a:t>
            </a:r>
            <a:r>
              <a:t>environment.”</a:t>
            </a:r>
          </a:p>
          <a:p>
            <a:pPr marL="0" indent="0">
              <a:buNone/>
            </a:pPr>
          </a:p>
          <a:p>
            <a:pPr marL="0" indent="0">
              <a:buNone/>
            </a:pPr>
            <a:r>
              <a:rPr b="1">
                <a:latin typeface="Arial Bold" panose="020B0604020202090204" charset="0"/>
                <a:cs typeface="Arial Bold" panose="020B0604020202090204" charset="0"/>
              </a:rPr>
              <a:t>Barry Truax</a:t>
            </a: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the intent listening, without the distraction of operating a recorder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 b="1">
                <a:latin typeface="Arial Bold" panose="020B0604020202090204" charset="0"/>
                <a:cs typeface="Arial Bold" panose="020B0604020202090204" charset="0"/>
              </a:rPr>
              <a:t>Andrea McCartney</a:t>
            </a:r>
            <a:endParaRPr lang="en-US" altLang="zh-CN" b="1">
              <a:latin typeface="Arial Bold" panose="020B0604020202090204" charset="0"/>
              <a:cs typeface="Arial Bold" panose="020B0604020202090204" charset="0"/>
            </a:endParaRPr>
          </a:p>
          <a:p>
            <a:pPr marL="0" indent="0">
              <a:buNone/>
            </a:pPr>
            <a:r>
              <a:rPr lang="en-US" altLang="zh-CN"/>
              <a:t>Using soundwalking method as an artistic way, evolved it from a methodological tool to recent artistic approaches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</a:t>
            </a:r>
            <a:r>
              <a:rPr lang="en-US" altLang="zh-CN"/>
              <a:t>ound </a:t>
            </a:r>
            <a:r>
              <a:rPr lang="en-US" altLang="zh-CN"/>
              <a:t>walks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>
                <a:latin typeface="Arial Bold" panose="020B0604020202090204" charset="0"/>
                <a:cs typeface="Arial Bold" panose="020B0604020202090204" charset="0"/>
                <a:sym typeface="+mn-ea"/>
              </a:rPr>
              <a:t>Viv</a:t>
            </a:r>
            <a:r>
              <a:rPr lang="en-US" altLang="zh-CN" b="1">
                <a:latin typeface="Arial Bold" panose="020B0604020202090204" charset="0"/>
                <a:cs typeface="Arial Bold" panose="020B0604020202090204" charset="0"/>
                <a:sym typeface="+mn-ea"/>
              </a:rPr>
              <a:t> </a:t>
            </a:r>
            <a:r>
              <a:rPr b="1">
                <a:latin typeface="Arial Bold" panose="020B0604020202090204" charset="0"/>
                <a:cs typeface="Arial Bold" panose="020B0604020202090204" charset="0"/>
                <a:sym typeface="+mn-ea"/>
              </a:rPr>
              <a:t>Corringham</a:t>
            </a:r>
            <a:r>
              <a:rPr lang="en-US" altLang="zh-CN" b="1">
                <a:latin typeface="Arial Bold" panose="020B0604020202090204" charset="0"/>
                <a:cs typeface="Arial Bold" panose="020B0604020202090204" charset="0"/>
                <a:sym typeface="+mn-ea"/>
              </a:rPr>
              <a:t> </a:t>
            </a:r>
            <a:r>
              <a:rPr b="1">
                <a:latin typeface="Arial Bold" panose="020B0604020202090204" charset="0"/>
                <a:cs typeface="Arial Bold" panose="020B0604020202090204" charset="0"/>
                <a:sym typeface="+mn-ea"/>
              </a:rPr>
              <a:t>2003</a:t>
            </a:r>
            <a:endParaRPr b="1"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r>
              <a:rPr lang="en-US" altLang="zh-CN">
                <a:sym typeface="+mn-ea"/>
              </a:rPr>
              <a:t>Shadow walks</a:t>
            </a:r>
            <a:endParaRPr lang="zh-CN" altLang="en-US"/>
          </a:p>
          <a:p>
            <a:r>
              <a:rPr>
                <a:sym typeface="+mn-ea"/>
              </a:rPr>
              <a:t>http://vivcorringham.org/shadow-walks.html 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latin typeface="Arial Bold" panose="020B0604020202090204" charset="0"/>
                <a:cs typeface="Arial Bold" panose="020B0604020202090204" charset="0"/>
              </a:rPr>
              <a:t>Christina Kubisch</a:t>
            </a:r>
            <a:r>
              <a:rPr lang="en-US" altLang="zh-CN" b="1">
                <a:latin typeface="Arial Bold" panose="020B0604020202090204" charset="0"/>
                <a:cs typeface="Arial Bold" panose="020B0604020202090204" charset="0"/>
              </a:rPr>
              <a:t> 2003</a:t>
            </a:r>
            <a:endParaRPr lang="en-US" altLang="zh-CN" b="1"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/>
              <a:t>Electric walks</a:t>
            </a:r>
            <a:endParaRPr lang="zh-CN" altLang="en-US"/>
          </a:p>
          <a:p>
            <a:r>
              <a:rPr lang="zh-CN" altLang="en-US"/>
              <a:t>https://electricalwalks.org/about/</a:t>
            </a:r>
            <a:endParaRPr lang="zh-CN" altLang="en-US"/>
          </a:p>
          <a:p>
            <a:endParaRPr lang="zh-CN" altLang="en-US"/>
          </a:p>
          <a:p>
            <a:r>
              <a:rPr lang="en-US" altLang="zh-CN" b="1">
                <a:latin typeface="Arial Bold" panose="020B0604020202090204" charset="0"/>
                <a:cs typeface="Arial Bold" panose="020B0604020202090204" charset="0"/>
                <a:sym typeface="+mn-ea"/>
              </a:rPr>
              <a:t>Andra McCartney 2011</a:t>
            </a:r>
            <a:endParaRPr lang="zh-CN" altLang="en-US"/>
          </a:p>
          <a:p>
            <a:r>
              <a:rPr lang="zh-CN" altLang="en-US"/>
              <a:t>Soundwalking and the Bodily Exploration of Places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1"/>
  <p:tag name="KSO_WM_UNIT_BK_DARK_LIGHT" val="1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1"/>
  <p:tag name="KSO_WM_UNIT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1"/>
  <p:tag name="KSO_WM_UNIT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7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7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7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7_1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PRESET_TEXT" val="空白演示经典风格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7_1*b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PRESET_TEXT" val="单击此处添加副标题"/>
  <p:tag name="KSO_WM_UNIT_TEXT_FILL_FORE_SCHEMECOLOR_INDEX_BRIGHTNESS" val="-0.15"/>
  <p:tag name="KSO_WM_UNIT_TEXT_FILL_FORE_SCHEMECOLOR_INDEX" val="14"/>
  <p:tag name="KSO_WM_UNIT_TEXT_FILL_TYPE" val="1"/>
</p:tagLst>
</file>

<file path=ppt/tags/tag131.xml><?xml version="1.0" encoding="utf-8"?>
<p:tagLst xmlns:p="http://schemas.openxmlformats.org/presentationml/2006/main">
  <p:tag name="KSO_WM_SLIDE_ID" val="custom2020691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7"/>
  <p:tag name="KSO_WM_SLIDE_LAYOUT" val="a_b"/>
  <p:tag name="KSO_WM_SLIDE_LAYOUT_CNT" val="1_2"/>
  <p:tag name="KSO_WM_TEMPLATE_MASTER_THUMB_INDEX" val="12"/>
  <p:tag name="KSO_WM_TEMPLATE_THUMBS_INDEX" val="1、4、7、8、10、11、12、13、15"/>
  <p:tag name="KSO_WM_SPECIAL_SOURCE" val="bdnull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21471852-6b86-19e8-3724-666551aef91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0.98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59784b7a-ba73-2f0c-3724-6665526bcd13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LIDE_BK_DARK_LIGHT" val=""/>
  <p:tag name="KSO_WM_SLIDE_BACKGROUND_TYPE" val="general"/>
  <p:tag name="KSO_WM_SPECIAL_SOURCE" val="bdnull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21471852-6b86-19e8-3724-666551aef91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0.98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59784b7a-ba73-2f0c-3724-6665526bcd13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LIDE_BK_DARK_LIGHT" val=""/>
  <p:tag name="KSO_WM_SLIDE_BACKGROUND_TYPE" val="general"/>
  <p:tag name="KSO_WM_SPECIAL_SOURCE" val="bdnull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21471852-6b86-19e8-3724-666551aef91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0.98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59784b7a-ba73-2f0c-3724-6665526bcd13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LIDE_BK_DARK_LIGHT" val=""/>
  <p:tag name="KSO_WM_SLIDE_BACKGROUND_TYPE" val="general"/>
  <p:tag name="KSO_WM_SPECIAL_SOURCE" val="bdnull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21471852-6b86-19e8-3724-666551aef915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0.98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59784b7a-ba73-2f0c-3724-6665526bcd13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LIDE_BK_DARK_LIGHT" val=""/>
  <p:tag name="KSO_WM_SLIDE_BACKGROUND_TYPE" val="general"/>
  <p:tag name="KSO_WM_SPECIAL_SOURCE" val="bdnull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PECIAL_SOURCE" val="bdnull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PECIAL_SOURCE" val="bdnull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PECIAL_SOURCE" val="bdnul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PECIAL_SOURCE" val="bdnull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PECIAL_SOURCE" val="bdnull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PECIAL_SOURCE" val="bdnull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PECIAL_SOURCE" val="bdnull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PECIAL_SOURCE" val="bdnull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24967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21471852-6b86-19e8-3724-666551aef91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59784b7a-ba73-2f0c-3724-6665526bcd13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1"/>
  <p:tag name="KSO_WM_UNIT_BK_DARK_LIGHT" val="1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1"/>
  <p:tag name="KSO_WM_UNIT_BK_DARK_LIGHT" val="1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SM 预置配色-深色">
      <a:dk1>
        <a:srgbClr val="000000"/>
      </a:dk1>
      <a:lt1>
        <a:srgbClr val="FFFFFF"/>
      </a:lt1>
      <a:dk2>
        <a:srgbClr val="0F1423"/>
      </a:dk2>
      <a:lt2>
        <a:srgbClr val="272B3A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2012</Words>
  <Application>WPS 演示</Application>
  <PresentationFormat>宽屏</PresentationFormat>
  <Paragraphs>99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SimSun</vt:lpstr>
      <vt:lpstr>Wingdings</vt:lpstr>
      <vt:lpstr>Microsoft YaHei</vt:lpstr>
      <vt:lpstr>汉仪旗黑</vt:lpstr>
      <vt:lpstr>Wingdings</vt:lpstr>
      <vt:lpstr>Microsoft YaHei</vt:lpstr>
      <vt:lpstr>汉仪雅酷黑 85W</vt:lpstr>
      <vt:lpstr>汉仪中黑KW</vt:lpstr>
      <vt:lpstr>汉仪中简黑简</vt:lpstr>
      <vt:lpstr>Arial Bold</vt:lpstr>
      <vt:lpstr>Microsoft YaHei</vt:lpstr>
      <vt:lpstr>SimSun</vt:lpstr>
      <vt:lpstr>Arial Unicode MS</vt:lpstr>
      <vt:lpstr>汉仪书宋二KW</vt:lpstr>
      <vt:lpstr>Microsoft YaHei</vt:lpstr>
      <vt:lpstr>Calibri</vt:lpstr>
      <vt:lpstr>Helvetica Neue</vt:lpstr>
      <vt:lpstr>WPS</vt:lpstr>
      <vt:lpstr>3_Office 主题​​</vt:lpstr>
      <vt:lpstr>Creative Soundwalking Workshop</vt:lpstr>
      <vt:lpstr>Deep listening exercise</vt:lpstr>
      <vt:lpstr>The three listening mode</vt:lpstr>
      <vt:lpstr>Soundwalking</vt:lpstr>
      <vt:lpstr>Deep listening </vt:lpstr>
      <vt:lpstr>The World Soundscape Project</vt:lpstr>
      <vt:lpstr>PowerPoint 演示文稿</vt:lpstr>
      <vt:lpstr>Sound Walk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expensiveman</cp:lastModifiedBy>
  <cp:revision>13</cp:revision>
  <dcterms:created xsi:type="dcterms:W3CDTF">2023-12-05T04:36:27Z</dcterms:created>
  <dcterms:modified xsi:type="dcterms:W3CDTF">2023-12-05T04:36:27Z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4698F54A219C4F57581C666500AD2CAE_41</vt:lpwstr>
  </property>
</Properties>
</file>